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870" r:id="rId1"/>
  </p:sldMasterIdLst>
  <p:notesMasterIdLst>
    <p:notesMasterId r:id="rId10"/>
  </p:notesMasterIdLst>
  <p:handoutMasterIdLst>
    <p:handoutMasterId r:id="rId11"/>
  </p:handoutMasterIdLst>
  <p:sldIdLst>
    <p:sldId id="265" r:id="rId2"/>
    <p:sldId id="328" r:id="rId3"/>
    <p:sldId id="327" r:id="rId4"/>
    <p:sldId id="330" r:id="rId5"/>
    <p:sldId id="331" r:id="rId6"/>
    <p:sldId id="333" r:id="rId7"/>
    <p:sldId id="332" r:id="rId8"/>
    <p:sldId id="263" r:id="rId9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11">
          <p15:clr>
            <a:srgbClr val="A4A3A4"/>
          </p15:clr>
        </p15:guide>
        <p15:guide id="2" pos="287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22595315-6059-63B0-9BE8-AAFD11894995}" name="Елена Иванченко" initials="ЕИ" userId="7f7d7db965285a96" providerId="Windows Live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Самолетов" initials="С" lastIdx="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99" autoAdjust="0"/>
    <p:restoredTop sz="94672" autoAdjust="0"/>
  </p:normalViewPr>
  <p:slideViewPr>
    <p:cSldViewPr snapToGrid="0" snapToObjects="1" showGuides="1">
      <p:cViewPr varScale="1">
        <p:scale>
          <a:sx n="199" d="100"/>
          <a:sy n="199" d="100"/>
        </p:scale>
        <p:origin x="1230" y="150"/>
      </p:cViewPr>
      <p:guideLst>
        <p:guide orient="horz" pos="1611"/>
        <p:guide pos="287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5" d="100"/>
          <a:sy n="85" d="100"/>
        </p:scale>
        <p:origin x="388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commentAuthors" Target="commentAuthors.xml"/><Relationship Id="rId17" Type="http://schemas.microsoft.com/office/2018/10/relationships/authors" Target="authors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412975-4CFD-C441-A244-B7FD9A9579C2}" type="datetimeFigureOut">
              <a:rPr lang="en-US" smtClean="0"/>
              <a:pPr/>
              <a:t>6/19/2025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D660DC-725D-2A44-9F89-74FE668A9C6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12542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AFD1C8-470D-774F-8B40-381C3059BD4A}" type="datetimeFigureOut">
              <a:rPr lang="en-US" smtClean="0"/>
              <a:pPr/>
              <a:t>6/19/2025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49711C-DB87-6342-8123-FE7E39EB006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07329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098416" y="4902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910801" y="42723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783B35-4D64-24CD-46E0-32E9FC276C40}"/>
              </a:ext>
            </a:extLst>
          </p:cNvPr>
          <p:cNvSpPr txBox="1"/>
          <p:nvPr userDrawn="1"/>
        </p:nvSpPr>
        <p:spPr>
          <a:xfrm>
            <a:off x="5098416" y="4902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FEFD47-67FA-CC9C-A247-DDA306E69DC7}"/>
              </a:ext>
            </a:extLst>
          </p:cNvPr>
          <p:cNvSpPr txBox="1"/>
          <p:nvPr userDrawn="1"/>
        </p:nvSpPr>
        <p:spPr>
          <a:xfrm>
            <a:off x="5910801" y="42723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B74B261-5474-8217-1C1F-DF8DF956D9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5A92729-C745-7CCF-6847-2DF14BA7138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 baseline="0"/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ru-RU" sz="20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  <a:p>
            <a:endParaRPr lang="ru-RU" sz="20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8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8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8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8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35997768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8ABD215D-CFC7-1CAC-2144-1C4A51F1FEB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4113" y="1233715"/>
            <a:ext cx="7170057" cy="341085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 baseline="0"/>
            </a:lvl1pPr>
            <a:lvl2pPr marL="457200" indent="0">
              <a:buFontTx/>
              <a:buNone/>
              <a:defRPr sz="1600" baseline="0"/>
            </a:lvl2pPr>
            <a:lvl3pPr marL="914400" indent="0">
              <a:buFontTx/>
              <a:buNone/>
              <a:defRPr sz="1600" baseline="0"/>
            </a:lvl3pPr>
            <a:lvl4pPr marL="1371600" indent="0">
              <a:buFontTx/>
              <a:buNone/>
              <a:defRPr sz="1600" baseline="0"/>
            </a:lvl4pPr>
            <a:lvl5pPr>
              <a:buFontTx/>
              <a:buNone/>
              <a:defRPr sz="1600" baseline="0"/>
            </a:lvl5pPr>
          </a:lstStyle>
          <a:p>
            <a:r>
              <a:rPr lang="ru-RU" sz="16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  <a:p>
            <a:endParaRPr lang="ru-RU" sz="16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8569F4-01AC-6221-63B9-0F06F87F25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33609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7">
            <a:extLst>
              <a:ext uri="{FF2B5EF4-FFF2-40B4-BE49-F238E27FC236}">
                <a16:creationId xmlns:a16="http://schemas.microsoft.com/office/drawing/2014/main" id="{3706F3BB-2486-D68F-6966-44BBD62CEC6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2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4" name="Текст 13">
            <a:extLst>
              <a:ext uri="{FF2B5EF4-FFF2-40B4-BE49-F238E27FC236}">
                <a16:creationId xmlns:a16="http://schemas.microsoft.com/office/drawing/2014/main" id="{49722966-1EC6-6348-3A3A-25A27C8E506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5" name="Текст 7">
            <a:extLst>
              <a:ext uri="{FF2B5EF4-FFF2-40B4-BE49-F238E27FC236}">
                <a16:creationId xmlns:a16="http://schemas.microsoft.com/office/drawing/2014/main" id="{D2BFFE86-F97D-E925-927B-0F6BBD2D6EE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2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2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6" name="Текст 13">
            <a:extLst>
              <a:ext uri="{FF2B5EF4-FFF2-40B4-BE49-F238E27FC236}">
                <a16:creationId xmlns:a16="http://schemas.microsoft.com/office/drawing/2014/main" id="{ADAF316B-52C6-704E-CB38-0E76498CD5E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D888714-60F8-FF59-CB87-38F52214F9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82600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8C44632-7642-B672-30DB-BEE8EBC23C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Рисунок 2">
            <a:extLst>
              <a:ext uri="{FF2B5EF4-FFF2-40B4-BE49-F238E27FC236}">
                <a16:creationId xmlns:a16="http://schemas.microsoft.com/office/drawing/2014/main" id="{AF7BB137-1C7F-56D5-5D41-70ED6DEA4C5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8957"/>
            </a:avLst>
          </a:prstGeom>
        </p:spPr>
        <p:txBody>
          <a:bodyPr/>
          <a:lstStyle/>
          <a:p>
            <a:endParaRPr lang="ru-RU"/>
          </a:p>
        </p:txBody>
      </p:sp>
      <p:sp>
        <p:nvSpPr>
          <p:cNvPr id="5" name="Текст 6">
            <a:extLst>
              <a:ext uri="{FF2B5EF4-FFF2-40B4-BE49-F238E27FC236}">
                <a16:creationId xmlns:a16="http://schemas.microsoft.com/office/drawing/2014/main" id="{D9C7E817-A2F7-D228-2EB2-8CC27106359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4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29270353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1F5CFB9-FFF2-E218-2283-FA3AC247B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1CCADC5-135D-DC69-A40F-E7939EE42C8E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 b="0" baseline="0">
                <a:solidFill>
                  <a:schemeClr val="bg1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2000" dirty="0">
                <a:latin typeface="Golos Text" panose="020B0503020202020204"/>
              </a:rPr>
              <a:t>Основной текст слайда, ключевая формулировка</a:t>
            </a:r>
          </a:p>
        </p:txBody>
      </p:sp>
    </p:spTree>
    <p:extLst>
      <p:ext uri="{BB962C8B-B14F-4D97-AF65-F5344CB8AC3E}">
        <p14:creationId xmlns:p14="http://schemas.microsoft.com/office/powerpoint/2010/main" val="31102738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Финал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4">
            <a:extLst>
              <a:ext uri="{FF2B5EF4-FFF2-40B4-BE49-F238E27FC236}">
                <a16:creationId xmlns:a16="http://schemas.microsoft.com/office/drawing/2014/main" id="{164235EB-093A-2BDE-8127-460B61C5B6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4113" y="1233715"/>
            <a:ext cx="7170057" cy="3410856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600" baseline="0"/>
            </a:lvl1pPr>
            <a:lvl2pPr marL="457200" indent="0">
              <a:buFontTx/>
              <a:buNone/>
              <a:defRPr sz="1600" baseline="0"/>
            </a:lvl2pPr>
            <a:lvl3pPr marL="914400" indent="0">
              <a:buFontTx/>
              <a:buNone/>
              <a:defRPr sz="1600" baseline="0"/>
            </a:lvl3pPr>
            <a:lvl4pPr marL="1371600" indent="0">
              <a:buFontTx/>
              <a:buNone/>
              <a:defRPr sz="1600" baseline="0"/>
            </a:lvl4pPr>
            <a:lvl5pPr>
              <a:buFontTx/>
              <a:buNone/>
              <a:defRPr sz="1600" baseline="0"/>
            </a:lvl5pPr>
          </a:lstStyle>
          <a:p>
            <a:r>
              <a:rPr lang="ru-RU" sz="16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</a:t>
            </a:r>
          </a:p>
          <a:p>
            <a:endParaRPr lang="ru-RU" sz="16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6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6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6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6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конец списка.</a:t>
            </a:r>
          </a:p>
          <a:p>
            <a:pPr lvl="0"/>
            <a:endParaRPr lang="ru-RU" dirty="0"/>
          </a:p>
          <a:p>
            <a:pPr lvl="0"/>
            <a:endParaRPr lang="ru-RU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FD6E8F6-2854-A3A1-FCCA-4BC7B8C564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84405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25FAEC5-3811-8889-0016-6EA3B2AC41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Текст 7">
            <a:extLst>
              <a:ext uri="{FF2B5EF4-FFF2-40B4-BE49-F238E27FC236}">
                <a16:creationId xmlns:a16="http://schemas.microsoft.com/office/drawing/2014/main" id="{CAC739FE-CC7A-A005-60BE-713B90BFE7B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2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5" name="Текст 13">
            <a:extLst>
              <a:ext uri="{FF2B5EF4-FFF2-40B4-BE49-F238E27FC236}">
                <a16:creationId xmlns:a16="http://schemas.microsoft.com/office/drawing/2014/main" id="{0280BF47-780B-2175-23F6-FDC24D601F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6" name="Текст 7">
            <a:extLst>
              <a:ext uri="{FF2B5EF4-FFF2-40B4-BE49-F238E27FC236}">
                <a16:creationId xmlns:a16="http://schemas.microsoft.com/office/drawing/2014/main" id="{E58E80D7-3F9A-CA73-1A7E-C864B8F1B1A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2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2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7" name="Текст 13">
            <a:extLst>
              <a:ext uri="{FF2B5EF4-FFF2-40B4-BE49-F238E27FC236}">
                <a16:creationId xmlns:a16="http://schemas.microsoft.com/office/drawing/2014/main" id="{BF0BE89B-425E-821E-10AB-56C164DAED3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42062931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F282CACE-D64E-E390-8227-23E049D60AA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761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FD893D5-8CB5-3E29-008C-CC0E0591AE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5" name="Текст 6">
            <a:extLst>
              <a:ext uri="{FF2B5EF4-FFF2-40B4-BE49-F238E27FC236}">
                <a16:creationId xmlns:a16="http://schemas.microsoft.com/office/drawing/2014/main" id="{6E126262-C015-9DD6-F87F-1B632AE7449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4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17363212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AA1A601-605F-FFE8-0BFA-9EB221F44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E555EF72-8579-6966-364E-7EB7615097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102428" y="943208"/>
            <a:ext cx="5526315" cy="3875536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6" name="Рисунок 2">
            <a:extLst>
              <a:ext uri="{FF2B5EF4-FFF2-40B4-BE49-F238E27FC236}">
                <a16:creationId xmlns:a16="http://schemas.microsoft.com/office/drawing/2014/main" id="{E0DDF7E5-74E5-85B7-0EAB-6118F548A98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" y="943208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7936B987-FE27-33B7-4612-FDB9F2B35C6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57200" y="2935720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8552863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6">
            <a:extLst>
              <a:ext uri="{FF2B5EF4-FFF2-40B4-BE49-F238E27FC236}">
                <a16:creationId xmlns:a16="http://schemas.microsoft.com/office/drawing/2014/main" id="{604BBFFB-7572-35FA-4787-0F445C56328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1" y="1059322"/>
            <a:ext cx="3897086" cy="1734678"/>
          </a:xfrm>
        </p:spPr>
        <p:txBody>
          <a:bodyPr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</p:txBody>
      </p:sp>
      <p:sp>
        <p:nvSpPr>
          <p:cNvPr id="4" name="Текст 6">
            <a:extLst>
              <a:ext uri="{FF2B5EF4-FFF2-40B4-BE49-F238E27FC236}">
                <a16:creationId xmlns:a16="http://schemas.microsoft.com/office/drawing/2014/main" id="{4BFD2DD0-1A50-CC19-1239-4EE4F12EA91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202" y="3105836"/>
            <a:ext cx="3897084" cy="1640335"/>
          </a:xfrm>
        </p:spPr>
        <p:txBody>
          <a:bodyPr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</p:txBody>
      </p:sp>
      <p:sp>
        <p:nvSpPr>
          <p:cNvPr id="5" name="Текст 6">
            <a:extLst>
              <a:ext uri="{FF2B5EF4-FFF2-40B4-BE49-F238E27FC236}">
                <a16:creationId xmlns:a16="http://schemas.microsoft.com/office/drawing/2014/main" id="{73A9D63A-5180-ED0A-F619-007A1570C1E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89714" y="1059322"/>
            <a:ext cx="3632201" cy="3686849"/>
          </a:xfrm>
        </p:spPr>
        <p:txBody>
          <a:bodyPr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075CB2-AC7B-1521-E0C8-0618DBE0FE3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735917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24"/>
          <p:cNvSpPr>
            <a:spLocks noGrp="1"/>
          </p:cNvSpPr>
          <p:nvPr>
            <p:ph type="body" sz="quarter" idx="20" hasCustomPrompt="1"/>
          </p:nvPr>
        </p:nvSpPr>
        <p:spPr>
          <a:xfrm>
            <a:off x="457201" y="2933902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4" name="Text Placeholder 24"/>
          <p:cNvSpPr>
            <a:spLocks noGrp="1"/>
          </p:cNvSpPr>
          <p:nvPr>
            <p:ph type="body" sz="quarter" idx="21" hasCustomPrompt="1"/>
          </p:nvPr>
        </p:nvSpPr>
        <p:spPr>
          <a:xfrm>
            <a:off x="3209454" y="2933902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5" name="Text Placeholder 24"/>
          <p:cNvSpPr>
            <a:spLocks noGrp="1"/>
          </p:cNvSpPr>
          <p:nvPr>
            <p:ph type="body" sz="quarter" idx="22" hasCustomPrompt="1"/>
          </p:nvPr>
        </p:nvSpPr>
        <p:spPr>
          <a:xfrm>
            <a:off x="5969804" y="2933902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3287828"/>
            <a:ext cx="2588883" cy="1395548"/>
          </a:xfrm>
        </p:spPr>
        <p:txBody>
          <a:bodyPr>
            <a:normAutofit/>
          </a:bodyPr>
          <a:lstStyle>
            <a:lvl1pPr marL="0" indent="0">
              <a:buNone/>
              <a:defRPr sz="1200" baseline="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3207251" y="3299578"/>
            <a:ext cx="2591416" cy="1395548"/>
          </a:xfrm>
        </p:spPr>
        <p:txBody>
          <a:bodyPr>
            <a:noAutofit/>
          </a:bodyPr>
          <a:lstStyle>
            <a:lvl1pPr marL="0" indent="0">
              <a:buNone/>
              <a:defRPr sz="1200" baseline="0"/>
            </a:lvl1pPr>
            <a:lvl2pPr>
              <a:defRPr sz="1200" baseline="0"/>
            </a:lvl2pPr>
            <a:lvl3pPr>
              <a:defRPr sz="1200" baseline="0"/>
            </a:lvl3pPr>
            <a:lvl4pPr>
              <a:defRPr sz="1200" baseline="0"/>
            </a:lvl4pPr>
            <a:lvl5pPr>
              <a:defRPr sz="12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84827D-CE53-9591-037D-C963F1C740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5AE50A46-F4A6-68CE-7C12-AA2301388718}"/>
              </a:ext>
            </a:extLst>
          </p:cNvPr>
          <p:cNvSpPr>
            <a:spLocks noGrp="1"/>
          </p:cNvSpPr>
          <p:nvPr>
            <p:ph sz="half" idx="26" hasCustomPrompt="1"/>
          </p:nvPr>
        </p:nvSpPr>
        <p:spPr>
          <a:xfrm>
            <a:off x="5967600" y="3299578"/>
            <a:ext cx="2591416" cy="1395548"/>
          </a:xfrm>
        </p:spPr>
        <p:txBody>
          <a:bodyPr>
            <a:noAutofit/>
          </a:bodyPr>
          <a:lstStyle>
            <a:lvl1pPr marL="0" indent="0">
              <a:buNone/>
              <a:defRPr sz="1200" baseline="0"/>
            </a:lvl1pPr>
            <a:lvl2pPr>
              <a:defRPr sz="1200" baseline="0"/>
            </a:lvl2pPr>
            <a:lvl3pPr>
              <a:defRPr sz="1200" baseline="0"/>
            </a:lvl3pPr>
            <a:lvl4pPr>
              <a:defRPr sz="1200" baseline="0"/>
            </a:lvl4pPr>
            <a:lvl5pPr>
              <a:defRPr sz="12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42AB405F-D2C7-9CD0-F8A2-C5B08DACE9F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9081" y="944463"/>
            <a:ext cx="2577001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id="{20D20C24-934F-4A5C-CF04-B479AF2D0D5F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3221666" y="944462"/>
            <a:ext cx="2577001" cy="1883023"/>
          </a:xfrm>
          <a:prstGeom prst="roundRect">
            <a:avLst>
              <a:gd name="adj" fmla="val 12905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6" name="Рисунок 2">
            <a:extLst>
              <a:ext uri="{FF2B5EF4-FFF2-40B4-BE49-F238E27FC236}">
                <a16:creationId xmlns:a16="http://schemas.microsoft.com/office/drawing/2014/main" id="{2D750E3A-97C5-5CBE-A3C9-0F2565E569E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5980690" y="944463"/>
            <a:ext cx="2577001" cy="1883023"/>
          </a:xfrm>
          <a:prstGeom prst="roundRect">
            <a:avLst>
              <a:gd name="adj" fmla="val 10512"/>
            </a:avLst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738425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kfq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1211943"/>
            <a:ext cx="7467600" cy="3447143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400" baseline="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ru-RU" sz="24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  <a:p>
            <a:endParaRPr lang="ru-RU" sz="24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20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350971587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AA1A601-605F-FFE8-0BFA-9EB221F44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E555EF72-8579-6966-364E-7EB7615097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33143" y="949330"/>
            <a:ext cx="2895600" cy="3895724"/>
          </a:xfrm>
        </p:spPr>
        <p:txBody>
          <a:bodyPr>
            <a:normAutofit/>
          </a:bodyPr>
          <a:lstStyle>
            <a:lvl1pPr marL="0" indent="0">
              <a:buNone/>
              <a:defRPr sz="1400" b="0" i="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" name="Рисунок 2">
            <a:extLst>
              <a:ext uri="{FF2B5EF4-FFF2-40B4-BE49-F238E27FC236}">
                <a16:creationId xmlns:a16="http://schemas.microsoft.com/office/drawing/2014/main" id="{F1233E17-1183-B76E-8FDC-B4E51177D94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" y="949329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D225B0AE-7C4E-EA08-3FB1-DC344CD7244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095171" y="949328"/>
            <a:ext cx="2532744" cy="1883023"/>
          </a:xfrm>
          <a:prstGeom prst="roundRect">
            <a:avLst>
              <a:gd name="adj" fmla="val 11879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8F0CB042-A157-2892-A9F3-8F41034FBC2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095171" y="2962031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B7890194-FBA6-DE42-AD42-307D6F999BEF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57199" y="2962031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4642747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AA1A601-605F-FFE8-0BFA-9EB221F44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Текст 6">
            <a:extLst>
              <a:ext uri="{FF2B5EF4-FFF2-40B4-BE49-F238E27FC236}">
                <a16:creationId xmlns:a16="http://schemas.microsoft.com/office/drawing/2014/main" id="{46AE54EB-260E-9A56-307F-307DC6AE327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1" y="963397"/>
            <a:ext cx="2532744" cy="1883023"/>
          </a:xfrm>
        </p:spPr>
        <p:txBody>
          <a:bodyPr>
            <a:normAutofit/>
          </a:bodyPr>
          <a:lstStyle>
            <a:lvl1pPr marL="0" indent="0">
              <a:buNone/>
              <a:defRPr sz="1800" b="1" i="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lvl="0"/>
            <a:r>
              <a:rPr lang="ru-RU" dirty="0"/>
              <a:t>Ключевая фраза слайда</a:t>
            </a:r>
          </a:p>
        </p:txBody>
      </p:sp>
      <p:sp>
        <p:nvSpPr>
          <p:cNvPr id="7" name="Рисунок 2">
            <a:extLst>
              <a:ext uri="{FF2B5EF4-FFF2-40B4-BE49-F238E27FC236}">
                <a16:creationId xmlns:a16="http://schemas.microsoft.com/office/drawing/2014/main" id="{20DDEE97-30A5-E948-6E23-28FB2BCF96F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095171" y="963397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AAC08422-7D47-2B7E-7D28-680BC07B364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733141" y="966928"/>
            <a:ext cx="2532744" cy="1883023"/>
          </a:xfrm>
          <a:prstGeom prst="roundRect">
            <a:avLst>
              <a:gd name="adj" fmla="val 11196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4D0F3CB7-1C07-A606-10E8-3541ED42DF3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733141" y="2954042"/>
            <a:ext cx="2532744" cy="1883023"/>
          </a:xfrm>
          <a:prstGeom prst="roundRect">
            <a:avLst>
              <a:gd name="adj" fmla="val 8802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id="{AFE5227E-AF6F-5CD4-3762-3B690A4EFAC6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095171" y="2960314"/>
            <a:ext cx="2532744" cy="1883023"/>
          </a:xfrm>
          <a:prstGeom prst="roundRect">
            <a:avLst>
              <a:gd name="adj" fmla="val 8459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3" name="Рисунок 2">
            <a:extLst>
              <a:ext uri="{FF2B5EF4-FFF2-40B4-BE49-F238E27FC236}">
                <a16:creationId xmlns:a16="http://schemas.microsoft.com/office/drawing/2014/main" id="{F1DACFFD-7F12-BA1F-C994-00039280C0A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57200" y="2960314"/>
            <a:ext cx="2532744" cy="1883023"/>
          </a:xfrm>
          <a:prstGeom prst="roundRect">
            <a:avLst>
              <a:gd name="adj" fmla="val 10169"/>
            </a:avLst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3181888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24"/>
          <p:cNvSpPr>
            <a:spLocks noGrp="1"/>
          </p:cNvSpPr>
          <p:nvPr>
            <p:ph type="body" sz="quarter" idx="20" hasCustomPrompt="1"/>
          </p:nvPr>
        </p:nvSpPr>
        <p:spPr>
          <a:xfrm>
            <a:off x="457201" y="2367645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6" name="Text Placeholder 24"/>
          <p:cNvSpPr>
            <a:spLocks noGrp="1"/>
          </p:cNvSpPr>
          <p:nvPr>
            <p:ph type="body" sz="quarter" idx="21" hasCustomPrompt="1"/>
          </p:nvPr>
        </p:nvSpPr>
        <p:spPr>
          <a:xfrm>
            <a:off x="3275819" y="2367645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7" name="Text Placeholder 24"/>
          <p:cNvSpPr>
            <a:spLocks noGrp="1"/>
          </p:cNvSpPr>
          <p:nvPr>
            <p:ph type="body" sz="quarter" idx="22" hasCustomPrompt="1"/>
          </p:nvPr>
        </p:nvSpPr>
        <p:spPr>
          <a:xfrm>
            <a:off x="6085706" y="2367645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F822C9-93DB-8981-8DE8-9669C842C9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ABC6181E-5380-5398-36BA-70EAD01E6B61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454050" y="952607"/>
            <a:ext cx="2589213" cy="1304294"/>
          </a:xfrm>
          <a:prstGeom prst="roundRect">
            <a:avLst>
              <a:gd name="adj" fmla="val 9261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id="{6C8F21F1-75B3-D8F1-2DB5-6F70F86F1DBF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3275818" y="952607"/>
            <a:ext cx="2589213" cy="1304294"/>
          </a:xfrm>
          <a:prstGeom prst="roundRect">
            <a:avLst>
              <a:gd name="adj" fmla="val 11730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13" name="Рисунок 2">
            <a:extLst>
              <a:ext uri="{FF2B5EF4-FFF2-40B4-BE49-F238E27FC236}">
                <a16:creationId xmlns:a16="http://schemas.microsoft.com/office/drawing/2014/main" id="{276AF22E-2A7E-F9AB-5142-9D689D32BAC7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6089789" y="952607"/>
            <a:ext cx="2589213" cy="1304294"/>
          </a:xfrm>
          <a:prstGeom prst="roundRect">
            <a:avLst>
              <a:gd name="adj" fmla="val 10249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14" name="Text Placeholder 24">
            <a:extLst>
              <a:ext uri="{FF2B5EF4-FFF2-40B4-BE49-F238E27FC236}">
                <a16:creationId xmlns:a16="http://schemas.microsoft.com/office/drawing/2014/main" id="{4381B90F-578B-03FE-3E62-01B123DDCA0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60352" y="4281396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5" name="Text Placeholder 24">
            <a:extLst>
              <a:ext uri="{FF2B5EF4-FFF2-40B4-BE49-F238E27FC236}">
                <a16:creationId xmlns:a16="http://schemas.microsoft.com/office/drawing/2014/main" id="{78F39546-2C38-A484-9527-E82840466A9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278970" y="4281396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7" name="Text Placeholder 24">
            <a:extLst>
              <a:ext uri="{FF2B5EF4-FFF2-40B4-BE49-F238E27FC236}">
                <a16:creationId xmlns:a16="http://schemas.microsoft.com/office/drawing/2014/main" id="{62CF135A-DC57-BFA7-737D-7E89CABB270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088857" y="4281396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3" name="Рисунок 2">
            <a:extLst>
              <a:ext uri="{FF2B5EF4-FFF2-40B4-BE49-F238E27FC236}">
                <a16:creationId xmlns:a16="http://schemas.microsoft.com/office/drawing/2014/main" id="{F2DF9285-C300-85F5-A106-92A286165DE1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457201" y="2866358"/>
            <a:ext cx="2589213" cy="1304294"/>
          </a:xfrm>
          <a:prstGeom prst="roundRect">
            <a:avLst>
              <a:gd name="adj" fmla="val 12224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24" name="Рисунок 2">
            <a:extLst>
              <a:ext uri="{FF2B5EF4-FFF2-40B4-BE49-F238E27FC236}">
                <a16:creationId xmlns:a16="http://schemas.microsoft.com/office/drawing/2014/main" id="{3E7EB42F-DA19-C666-2E68-46C62D129469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3278969" y="2866358"/>
            <a:ext cx="2589213" cy="1304294"/>
          </a:xfrm>
          <a:prstGeom prst="roundRect">
            <a:avLst>
              <a:gd name="adj" fmla="val 11236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31" name="Рисунок 2">
            <a:extLst>
              <a:ext uri="{FF2B5EF4-FFF2-40B4-BE49-F238E27FC236}">
                <a16:creationId xmlns:a16="http://schemas.microsoft.com/office/drawing/2014/main" id="{8819B960-AE2A-9E43-B370-CD1D6A1ACE8D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6092940" y="2866358"/>
            <a:ext cx="2589213" cy="1304294"/>
          </a:xfrm>
          <a:prstGeom prst="roundRect">
            <a:avLst>
              <a:gd name="adj" fmla="val 9755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</p:spTree>
    <p:extLst>
      <p:ext uri="{BB962C8B-B14F-4D97-AF65-F5344CB8AC3E}">
        <p14:creationId xmlns:p14="http://schemas.microsoft.com/office/powerpoint/2010/main" val="71863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7">
            <a:extLst>
              <a:ext uri="{FF2B5EF4-FFF2-40B4-BE49-F238E27FC236}">
                <a16:creationId xmlns:a16="http://schemas.microsoft.com/office/drawing/2014/main" id="{DC7664A4-1431-5B79-D831-F6220EA4364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2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4" name="Текст 13">
            <a:extLst>
              <a:ext uri="{FF2B5EF4-FFF2-40B4-BE49-F238E27FC236}">
                <a16:creationId xmlns:a16="http://schemas.microsoft.com/office/drawing/2014/main" id="{9A5E5274-1C05-A7BB-B9D5-BE8CD4A5E9F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5" name="Текст 7">
            <a:extLst>
              <a:ext uri="{FF2B5EF4-FFF2-40B4-BE49-F238E27FC236}">
                <a16:creationId xmlns:a16="http://schemas.microsoft.com/office/drawing/2014/main" id="{5FC28AB9-3129-9DBE-782C-D2B113A5A6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2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2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6" name="Текст 13">
            <a:extLst>
              <a:ext uri="{FF2B5EF4-FFF2-40B4-BE49-F238E27FC236}">
                <a16:creationId xmlns:a16="http://schemas.microsoft.com/office/drawing/2014/main" id="{12C4E9B1-800A-20F6-E4F7-84C6B3BE946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D8C1609-7E48-B73D-CDA4-19FD56B59E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93299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256F42A0-92A9-ED41-A4B6-1B839857D47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7784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AA1A601-605F-FFE8-0BFA-9EB221F44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E555EF72-8579-6966-364E-7EB7615097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2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</p:spTree>
    <p:extLst>
      <p:ext uri="{BB962C8B-B14F-4D97-AF65-F5344CB8AC3E}">
        <p14:creationId xmlns:p14="http://schemas.microsoft.com/office/powerpoint/2010/main" val="4394751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60393FA-3ECC-3158-E15E-58890F60BD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13DB0C6-E4DE-9A4B-998D-34852F1B3E9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 b="0" baseline="0">
                <a:solidFill>
                  <a:schemeClr val="bg1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2000" dirty="0">
                <a:latin typeface="Golos Text" panose="020B0503020202020204"/>
              </a:rPr>
              <a:t>Основной текст слайда, ключевая формулировка</a:t>
            </a:r>
          </a:p>
        </p:txBody>
      </p:sp>
    </p:spTree>
    <p:extLst>
      <p:ext uri="{BB962C8B-B14F-4D97-AF65-F5344CB8AC3E}">
        <p14:creationId xmlns:p14="http://schemas.microsoft.com/office/powerpoint/2010/main" val="40345594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8ABD215D-CFC7-1CAC-2144-1C4A51F1FEB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4113" y="1233715"/>
            <a:ext cx="7170057" cy="341085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 baseline="0"/>
            </a:lvl1pPr>
            <a:lvl2pPr marL="457200" indent="0">
              <a:buFontTx/>
              <a:buNone/>
              <a:defRPr sz="1600" baseline="0"/>
            </a:lvl2pPr>
            <a:lvl3pPr marL="914400" indent="0">
              <a:buFontTx/>
              <a:buNone/>
              <a:defRPr sz="1600" baseline="0"/>
            </a:lvl3pPr>
            <a:lvl4pPr marL="1371600" indent="0">
              <a:buFontTx/>
              <a:buNone/>
              <a:defRPr sz="1600" baseline="0"/>
            </a:lvl4pPr>
            <a:lvl5pPr>
              <a:buFontTx/>
              <a:buNone/>
              <a:defRPr sz="1600" baseline="0"/>
            </a:lvl5pPr>
          </a:lstStyle>
          <a:p>
            <a:r>
              <a:rPr lang="ru-RU" sz="16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  <a:p>
            <a:endParaRPr lang="ru-RU" sz="16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8569F4-01AC-6221-63B9-0F06F87F25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74149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Текст 7">
            <a:extLst>
              <a:ext uri="{FF2B5EF4-FFF2-40B4-BE49-F238E27FC236}">
                <a16:creationId xmlns:a16="http://schemas.microsoft.com/office/drawing/2014/main" id="{36D9692A-5DC0-3DF1-F516-70164F11C5A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2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16" name="Текст 13">
            <a:extLst>
              <a:ext uri="{FF2B5EF4-FFF2-40B4-BE49-F238E27FC236}">
                <a16:creationId xmlns:a16="http://schemas.microsoft.com/office/drawing/2014/main" id="{C2C41F40-A63A-48C4-01DC-A4A13BB7B8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D5B27C-CA4C-7381-3F84-F0595A76CE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3" name="Текст 7">
            <a:extLst>
              <a:ext uri="{FF2B5EF4-FFF2-40B4-BE49-F238E27FC236}">
                <a16:creationId xmlns:a16="http://schemas.microsoft.com/office/drawing/2014/main" id="{2AA24315-FE73-04A8-D530-E746EC0C202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2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2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4" name="Текст 13">
            <a:extLst>
              <a:ext uri="{FF2B5EF4-FFF2-40B4-BE49-F238E27FC236}">
                <a16:creationId xmlns:a16="http://schemas.microsoft.com/office/drawing/2014/main" id="{69578C56-72EB-AE17-C6D4-CE1E8FBA30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30189341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AE2ED3E-3221-72A5-8340-4E08819C8F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Рисунок 2">
            <a:extLst>
              <a:ext uri="{FF2B5EF4-FFF2-40B4-BE49-F238E27FC236}">
                <a16:creationId xmlns:a16="http://schemas.microsoft.com/office/drawing/2014/main" id="{19B43694-08A8-116E-FA12-468591D136C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7952"/>
            </a:avLst>
          </a:prstGeom>
        </p:spPr>
        <p:txBody>
          <a:bodyPr/>
          <a:lstStyle/>
          <a:p>
            <a:endParaRPr lang="ru-RU"/>
          </a:p>
        </p:txBody>
      </p:sp>
      <p:sp>
        <p:nvSpPr>
          <p:cNvPr id="5" name="Текст 6">
            <a:extLst>
              <a:ext uri="{FF2B5EF4-FFF2-40B4-BE49-F238E27FC236}">
                <a16:creationId xmlns:a16="http://schemas.microsoft.com/office/drawing/2014/main" id="{E75CB8B0-7394-87DF-B065-6F242AB2D01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4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19933665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E98E654-ABDC-7E78-775E-43A2D6214C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5D71CC7-EEA6-E9D0-68AD-36562CCF607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 b="0" baseline="0">
                <a:solidFill>
                  <a:schemeClr val="bg1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2000" dirty="0">
                <a:latin typeface="Golos Text" panose="020B0503020202020204"/>
              </a:rPr>
              <a:t>Основной текст слайда, ключевая формулировка</a:t>
            </a:r>
          </a:p>
        </p:txBody>
      </p:sp>
    </p:spTree>
    <p:extLst>
      <p:ext uri="{BB962C8B-B14F-4D97-AF65-F5344CB8AC3E}">
        <p14:creationId xmlns:p14="http://schemas.microsoft.com/office/powerpoint/2010/main" val="25408186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06434"/>
            <a:ext cx="8229600" cy="6204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21912"/>
            <a:ext cx="8229600" cy="289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865051" y="41341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4D3E97-5D7A-1D29-BA55-742D76C1C8C4}"/>
              </a:ext>
            </a:extLst>
          </p:cNvPr>
          <p:cNvSpPr txBox="1"/>
          <p:nvPr userDrawn="1"/>
        </p:nvSpPr>
        <p:spPr>
          <a:xfrm>
            <a:off x="-865051" y="41341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678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8" r:id="rId1"/>
    <p:sldLayoutId id="2147483872" r:id="rId2"/>
    <p:sldLayoutId id="2147483885" r:id="rId3"/>
    <p:sldLayoutId id="2147483877" r:id="rId4"/>
    <p:sldLayoutId id="2147483891" r:id="rId5"/>
    <p:sldLayoutId id="2147483883" r:id="rId6"/>
    <p:sldLayoutId id="2147483873" r:id="rId7"/>
    <p:sldLayoutId id="2147483888" r:id="rId8"/>
    <p:sldLayoutId id="2147483892" r:id="rId9"/>
    <p:sldLayoutId id="2147483874" r:id="rId10"/>
    <p:sldLayoutId id="2147483886" r:id="rId11"/>
    <p:sldLayoutId id="2147483889" r:id="rId12"/>
    <p:sldLayoutId id="2147483893" r:id="rId13"/>
    <p:sldLayoutId id="2147483879" r:id="rId14"/>
    <p:sldLayoutId id="2147483887" r:id="rId15"/>
    <p:sldLayoutId id="2147483890" r:id="rId16"/>
    <p:sldLayoutId id="2147483880" r:id="rId17"/>
    <p:sldLayoutId id="2147483894" r:id="rId18"/>
    <p:sldLayoutId id="2147483875" r:id="rId19"/>
    <p:sldLayoutId id="2147483881" r:id="rId20"/>
    <p:sldLayoutId id="2147483882" r:id="rId21"/>
    <p:sldLayoutId id="2147483706" r:id="rId22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b="1" i="0" kern="1200" baseline="0">
          <a:solidFill>
            <a:schemeClr val="tx1"/>
          </a:solidFill>
          <a:latin typeface="ALS Gorizont Bold Expanded" panose="00000805000000000000" pitchFamily="50" charset="0"/>
          <a:ea typeface="+mj-ea"/>
          <a:cs typeface="+mj-cs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SzPct val="100000"/>
        <a:buFont typeface="Arial" panose="020B0604020202020204" pitchFamily="34" charset="0"/>
        <a:buNone/>
        <a:defRPr sz="20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1pPr>
      <a:lvl2pPr marL="742950" indent="-285750" algn="l" defTabSz="457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2pPr>
      <a:lvl3pPr marL="1143000" indent="-228600" algn="l" defTabSz="457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3pPr>
      <a:lvl4pPr marL="1600200" indent="-228600" algn="l" defTabSz="457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4pPr>
      <a:lvl5pPr marL="1828800" indent="0" algn="l" defTabSz="457200" rtl="0" eaLnBrk="1" latinLnBrk="0" hangingPunct="1">
        <a:spcBef>
          <a:spcPct val="200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huggingface.co/blog/red-teaming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kolodezev.ru/interpretable_llm.html" TargetMode="External"/><Relationship Id="rId2" Type="http://schemas.openxmlformats.org/officeDocument/2006/relationships/hyperlink" Target="https://github.com/TransformerLensOrg/TransformerLens" TargetMode="Externa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371600" y="2442525"/>
            <a:ext cx="6400800" cy="704850"/>
          </a:xfrm>
        </p:spPr>
        <p:txBody>
          <a:bodyPr>
            <a:no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</a:rPr>
              <a:t>Adversarial attacks on LLMs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E0D4A4-8634-C6BF-A6D9-A3D04B5B956F}"/>
              </a:ext>
            </a:extLst>
          </p:cNvPr>
          <p:cNvSpPr txBox="1"/>
          <p:nvPr/>
        </p:nvSpPr>
        <p:spPr>
          <a:xfrm>
            <a:off x="2546727" y="4505544"/>
            <a:ext cx="50044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Ст. 1 к. маг. ИПКН </a:t>
            </a:r>
            <a:r>
              <a:rPr lang="ru-RU" dirty="0" err="1"/>
              <a:t>ГОиИИ</a:t>
            </a:r>
            <a:r>
              <a:rPr lang="ru-RU" dirty="0"/>
              <a:t> Мрыхин Захар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871725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D5786C-62E1-0746-11E1-B0BAD7FAFD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Объект 6" descr="Изображение выглядит как текст, круг, компакт-диск, Устройство хранения данных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B3CD4885-A067-D6AC-6EE6-BCA28CC36AF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735455" y="884835"/>
            <a:ext cx="3546127" cy="3616487"/>
          </a:xfrm>
        </p:spPr>
      </p:pic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7303C437-68A2-86BE-9335-373252AC18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/>
          <a:p>
            <a:r>
              <a:rPr lang="en-US" sz="2600" dirty="0"/>
              <a:t>AI safety</a:t>
            </a:r>
            <a:endParaRPr lang="ru-RU" sz="2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A7EE4B-7A94-5F1F-3A97-953AC874FFBE}"/>
              </a:ext>
            </a:extLst>
          </p:cNvPr>
          <p:cNvSpPr txBox="1"/>
          <p:nvPr/>
        </p:nvSpPr>
        <p:spPr>
          <a:xfrm>
            <a:off x="8463997" y="4667749"/>
            <a:ext cx="3065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2</a:t>
            </a:r>
            <a:endParaRPr lang="en-IE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2E42FA-EAEE-0C58-3B60-76D7E2C57F3F}"/>
              </a:ext>
            </a:extLst>
          </p:cNvPr>
          <p:cNvSpPr txBox="1"/>
          <p:nvPr/>
        </p:nvSpPr>
        <p:spPr>
          <a:xfrm>
            <a:off x="3212839" y="4483083"/>
            <a:ext cx="50052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dirty="0"/>
              <a:t>[</a:t>
            </a:r>
            <a:r>
              <a:rPr lang="en-IE" dirty="0" err="1"/>
              <a:t>SafeBench</a:t>
            </a:r>
            <a:r>
              <a:rPr lang="en-IE" dirty="0"/>
              <a:t>](https://arxiv.org/pdf/2410.18927)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E8C5BD0-0E09-A5A7-4A65-F9343871F329}"/>
              </a:ext>
            </a:extLst>
          </p:cNvPr>
          <p:cNvSpPr txBox="1"/>
          <p:nvPr/>
        </p:nvSpPr>
        <p:spPr>
          <a:xfrm>
            <a:off x="457200" y="1024483"/>
            <a:ext cx="363126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dirty="0"/>
              <a:t>3 </a:t>
            </a:r>
            <a:r>
              <a:rPr lang="en-IE" dirty="0" err="1"/>
              <a:t>стадии</a:t>
            </a:r>
            <a:r>
              <a:rPr lang="ru-RU" dirty="0"/>
              <a:t> обучения </a:t>
            </a:r>
            <a:r>
              <a:rPr lang="en-US" dirty="0"/>
              <a:t>LLM</a:t>
            </a:r>
            <a:r>
              <a:rPr lang="en-IE" dirty="0"/>
              <a:t>: 	</a:t>
            </a:r>
          </a:p>
          <a:p>
            <a:r>
              <a:rPr lang="en-IE" dirty="0"/>
              <a:t>	- Unsupervised Pre-train</a:t>
            </a:r>
          </a:p>
          <a:p>
            <a:r>
              <a:rPr lang="en-IE" dirty="0"/>
              <a:t>	- Supervised fine tuning</a:t>
            </a:r>
          </a:p>
          <a:p>
            <a:r>
              <a:rPr lang="en-IE" dirty="0"/>
              <a:t>	- RLHF (DPO)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087979-39CB-1102-D727-D1BD3CA45236}"/>
              </a:ext>
            </a:extLst>
          </p:cNvPr>
          <p:cNvSpPr txBox="1"/>
          <p:nvPr/>
        </p:nvSpPr>
        <p:spPr>
          <a:xfrm>
            <a:off x="457200" y="2364460"/>
            <a:ext cx="280783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Т</a:t>
            </a:r>
            <a:r>
              <a:rPr lang="en-IE" dirty="0" err="1"/>
              <a:t>ип</a:t>
            </a:r>
            <a:r>
              <a:rPr lang="ru-RU" dirty="0"/>
              <a:t>ы</a:t>
            </a:r>
            <a:r>
              <a:rPr lang="en-IE" dirty="0"/>
              <a:t> </a:t>
            </a:r>
            <a:r>
              <a:rPr lang="en-IE" dirty="0" err="1"/>
              <a:t>атак</a:t>
            </a:r>
            <a:r>
              <a:rPr lang="en-IE" dirty="0"/>
              <a:t> </a:t>
            </a:r>
            <a:r>
              <a:rPr lang="en-IE" dirty="0" err="1"/>
              <a:t>на</a:t>
            </a:r>
            <a:r>
              <a:rPr lang="en-IE" dirty="0"/>
              <a:t> LLM:</a:t>
            </a:r>
            <a:endParaRPr lang="ru-RU" dirty="0"/>
          </a:p>
          <a:p>
            <a:r>
              <a:rPr lang="ru-RU" dirty="0"/>
              <a:t>	</a:t>
            </a:r>
            <a:r>
              <a:rPr lang="en-IE" dirty="0"/>
              <a:t>- [Red-Teaming](</a:t>
            </a:r>
            <a:r>
              <a:rPr lang="en-IE" dirty="0">
                <a:hlinkClick r:id="rId3"/>
              </a:rPr>
              <a:t>https://huggingface.co/blog/red-teaming</a:t>
            </a:r>
            <a:r>
              <a:rPr lang="en-IE" dirty="0"/>
              <a:t>) Jailbreaking</a:t>
            </a:r>
            <a:endParaRPr lang="ru-RU" dirty="0"/>
          </a:p>
          <a:p>
            <a:r>
              <a:rPr lang="ru-RU" dirty="0"/>
              <a:t>	</a:t>
            </a:r>
            <a:r>
              <a:rPr lang="en-IE" dirty="0"/>
              <a:t>- Adversarial attacks</a:t>
            </a:r>
          </a:p>
        </p:txBody>
      </p:sp>
    </p:spTree>
    <p:extLst>
      <p:ext uri="{BB962C8B-B14F-4D97-AF65-F5344CB8AC3E}">
        <p14:creationId xmlns:p14="http://schemas.microsoft.com/office/powerpoint/2010/main" val="17321939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AD4E41-E6A2-C7CA-A192-D73AAC555B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53A26A20-5615-6542-6245-815D851621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/>
          <a:p>
            <a:r>
              <a:rPr lang="en-US" sz="2600" dirty="0"/>
              <a:t>Adversarial attack: Aim</a:t>
            </a:r>
            <a:endParaRPr lang="ru-RU" sz="2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165850-8B55-B369-79A5-F94C7B20A849}"/>
              </a:ext>
            </a:extLst>
          </p:cNvPr>
          <p:cNvSpPr txBox="1"/>
          <p:nvPr/>
        </p:nvSpPr>
        <p:spPr>
          <a:xfrm>
            <a:off x="8463997" y="4667749"/>
            <a:ext cx="3065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3</a:t>
            </a:r>
            <a:endParaRPr lang="en-IE" dirty="0"/>
          </a:p>
        </p:txBody>
      </p:sp>
      <p:sp>
        <p:nvSpPr>
          <p:cNvPr id="18" name="Объект 17">
            <a:extLst>
              <a:ext uri="{FF2B5EF4-FFF2-40B4-BE49-F238E27FC236}">
                <a16:creationId xmlns:a16="http://schemas.microsoft.com/office/drawing/2014/main" id="{9315FA5E-8DD7-25DB-68A4-03AC885B373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342900" indent="-342900">
              <a:buFontTx/>
              <a:buChar char="-"/>
            </a:pPr>
            <a:r>
              <a:rPr lang="ru-RU" dirty="0"/>
              <a:t>Провокация модели генерировать заданный выход</a:t>
            </a:r>
            <a:r>
              <a:rPr lang="en-US" dirty="0"/>
              <a:t> </a:t>
            </a:r>
            <a:endParaRPr lang="ru-RU" dirty="0"/>
          </a:p>
          <a:p>
            <a:pPr marL="342900" indent="-342900">
              <a:buFontTx/>
              <a:buChar char="-"/>
            </a:pPr>
            <a:r>
              <a:rPr lang="ru-RU" dirty="0"/>
              <a:t>Одну модель заставляем генерировать 1 фразу</a:t>
            </a:r>
          </a:p>
          <a:p>
            <a:pPr marL="342900" indent="-342900">
              <a:buFontTx/>
              <a:buChar char="-"/>
            </a:pPr>
            <a:r>
              <a:rPr lang="ru-RU" dirty="0"/>
              <a:t>Ломаем </a:t>
            </a:r>
            <a:r>
              <a:rPr lang="en-US" dirty="0"/>
              <a:t>Alignment </a:t>
            </a:r>
            <a:r>
              <a:rPr lang="ru-RU" dirty="0"/>
              <a:t>и используем шаблон</a:t>
            </a:r>
          </a:p>
          <a:p>
            <a:pPr marL="342900" indent="-342900">
              <a:buFontTx/>
              <a:buChar char="-"/>
            </a:pPr>
            <a:r>
              <a:rPr lang="ru-RU" dirty="0"/>
              <a:t>Заставляем отвечать убедительно на </a:t>
            </a:r>
            <a:r>
              <a:rPr lang="ru-RU" b="1" dirty="0"/>
              <a:t>любой запрос</a:t>
            </a:r>
            <a:r>
              <a:rPr lang="en-US" dirty="0"/>
              <a:t>: “Sure, here it is”</a:t>
            </a:r>
          </a:p>
          <a:p>
            <a:pPr marL="342900" indent="-342900">
              <a:buFontTx/>
              <a:buChar char="-"/>
            </a:pPr>
            <a:r>
              <a:rPr lang="ru-RU" dirty="0"/>
              <a:t>Обобщение ответа, отвечаем разными утвердительными вариантами</a:t>
            </a:r>
          </a:p>
          <a:p>
            <a:pPr marL="342900" indent="-342900">
              <a:buFontTx/>
              <a:buChar char="-"/>
            </a:pPr>
            <a:r>
              <a:rPr lang="ru-RU" dirty="0"/>
              <a:t>Обобщение на другие модели (уже становится </a:t>
            </a:r>
            <a:r>
              <a:rPr lang="en-US" dirty="0"/>
              <a:t>black-box)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966F269-9792-00B7-A834-4DF48266800F}"/>
              </a:ext>
            </a:extLst>
          </p:cNvPr>
          <p:cNvSpPr txBox="1"/>
          <p:nvPr/>
        </p:nvSpPr>
        <p:spPr>
          <a:xfrm>
            <a:off x="3800026" y="4298417"/>
            <a:ext cx="50052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dirty="0"/>
              <a:t>https://arxiv.org/pdf/2502.07987v2</a:t>
            </a:r>
          </a:p>
        </p:txBody>
      </p:sp>
    </p:spTree>
    <p:extLst>
      <p:ext uri="{BB962C8B-B14F-4D97-AF65-F5344CB8AC3E}">
        <p14:creationId xmlns:p14="http://schemas.microsoft.com/office/powerpoint/2010/main" val="22032268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7C4BF7-EB43-A5C9-BE9B-FA4CA3CB68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4C88FF6D-034E-D9F4-B9CF-089734990E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/>
          <a:p>
            <a:r>
              <a:rPr lang="en-US" sz="2800" dirty="0"/>
              <a:t>Prompt-tuning attack</a:t>
            </a:r>
            <a:endParaRPr lang="ru-RU" sz="2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8A8A67B-0AE1-C231-B0E8-6E65BDF49015}"/>
              </a:ext>
            </a:extLst>
          </p:cNvPr>
          <p:cNvSpPr txBox="1"/>
          <p:nvPr/>
        </p:nvSpPr>
        <p:spPr>
          <a:xfrm>
            <a:off x="8463997" y="4667749"/>
            <a:ext cx="3065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4</a:t>
            </a:r>
            <a:endParaRPr lang="en-IE" dirty="0"/>
          </a:p>
        </p:txBody>
      </p:sp>
      <p:sp>
        <p:nvSpPr>
          <p:cNvPr id="18" name="Объект 17">
            <a:extLst>
              <a:ext uri="{FF2B5EF4-FFF2-40B4-BE49-F238E27FC236}">
                <a16:creationId xmlns:a16="http://schemas.microsoft.com/office/drawing/2014/main" id="{7C6A3B71-8617-C69A-831B-5CA67CF11A1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342900" indent="-342900">
              <a:buFontTx/>
              <a:buChar char="-"/>
            </a:pPr>
            <a:r>
              <a:rPr lang="ru-RU" dirty="0"/>
              <a:t>Маскированный кросс-энтропийный </a:t>
            </a:r>
            <a:r>
              <a:rPr lang="ru-RU" dirty="0" err="1"/>
              <a:t>лосс</a:t>
            </a:r>
            <a:r>
              <a:rPr lang="ru-RU" dirty="0"/>
              <a:t> (действует только на выход)</a:t>
            </a:r>
          </a:p>
          <a:p>
            <a:pPr marL="342900" indent="-342900">
              <a:buFontTx/>
              <a:buChar char="-"/>
            </a:pPr>
            <a:r>
              <a:rPr lang="ru-RU" dirty="0"/>
              <a:t>Обучаем </a:t>
            </a:r>
            <a:r>
              <a:rPr lang="ru-RU" dirty="0" err="1"/>
              <a:t>эмбеддинги</a:t>
            </a:r>
            <a:r>
              <a:rPr lang="ru-RU" dirty="0"/>
              <a:t>, которые подаются на вход</a:t>
            </a:r>
          </a:p>
          <a:p>
            <a:pPr marL="342900" indent="-342900">
              <a:buFontTx/>
              <a:buChar char="-"/>
            </a:pPr>
            <a:r>
              <a:rPr lang="ru-RU" dirty="0"/>
              <a:t>Заставляем модель ругаться</a:t>
            </a:r>
            <a:r>
              <a:rPr lang="en-US" dirty="0"/>
              <a:t> </a:t>
            </a:r>
            <a:r>
              <a:rPr lang="en-IE" dirty="0"/>
              <a:t>Final generation: You are silly!</a:t>
            </a:r>
            <a:endParaRPr lang="ru-RU" dirty="0"/>
          </a:p>
          <a:p>
            <a:pPr marL="342900" indent="-342900">
              <a:buFontTx/>
              <a:buChar char="-"/>
            </a:pPr>
            <a:r>
              <a:rPr lang="ru-RU" dirty="0"/>
              <a:t>Очень быстро (10 итераций) и просто. НО</a:t>
            </a:r>
            <a:r>
              <a:rPr lang="en-US" dirty="0"/>
              <a:t>!</a:t>
            </a:r>
            <a:endParaRPr lang="ru-RU" dirty="0"/>
          </a:p>
          <a:p>
            <a:pPr marL="342900" indent="-342900">
              <a:buFontTx/>
              <a:buChar char="-"/>
            </a:pPr>
            <a:r>
              <a:rPr lang="ru-RU" dirty="0" err="1"/>
              <a:t>Эмбеддинги</a:t>
            </a:r>
            <a:r>
              <a:rPr lang="ru-RU" dirty="0"/>
              <a:t> не подать на вход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9C0342-325A-1D85-E770-9600CDD4FB6D}"/>
              </a:ext>
            </a:extLst>
          </p:cNvPr>
          <p:cNvSpPr txBox="1"/>
          <p:nvPr/>
        </p:nvSpPr>
        <p:spPr>
          <a:xfrm>
            <a:off x="5432542" y="4405868"/>
            <a:ext cx="35151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dirty="0"/>
              <a:t>https://arxiv.org/abs/2104.08691</a:t>
            </a:r>
          </a:p>
        </p:txBody>
      </p:sp>
    </p:spTree>
    <p:extLst>
      <p:ext uri="{BB962C8B-B14F-4D97-AF65-F5344CB8AC3E}">
        <p14:creationId xmlns:p14="http://schemas.microsoft.com/office/powerpoint/2010/main" val="39767081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5D4671-9F71-3EB4-3DCB-57B02004AE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7F7CC960-BDDC-1B7C-471E-8A1C1D23CC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06435"/>
            <a:ext cx="6824382" cy="527284"/>
          </a:xfrm>
        </p:spPr>
        <p:txBody>
          <a:bodyPr>
            <a:normAutofit fontScale="90000"/>
          </a:bodyPr>
          <a:lstStyle/>
          <a:p>
            <a:r>
              <a:rPr lang="en-IE" b="0" dirty="0"/>
              <a:t>Gradient-based Distributional Attack</a:t>
            </a:r>
            <a:endParaRPr lang="ru-RU" sz="2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01249D-31F2-590D-9E0C-212F1C1009AC}"/>
              </a:ext>
            </a:extLst>
          </p:cNvPr>
          <p:cNvSpPr txBox="1"/>
          <p:nvPr/>
        </p:nvSpPr>
        <p:spPr>
          <a:xfrm>
            <a:off x="8463997" y="4667749"/>
            <a:ext cx="3065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5</a:t>
            </a:r>
            <a:endParaRPr lang="en-IE" dirty="0"/>
          </a:p>
        </p:txBody>
      </p:sp>
      <p:sp>
        <p:nvSpPr>
          <p:cNvPr id="18" name="Объект 17">
            <a:extLst>
              <a:ext uri="{FF2B5EF4-FFF2-40B4-BE49-F238E27FC236}">
                <a16:creationId xmlns:a16="http://schemas.microsoft.com/office/drawing/2014/main" id="{23DA13EE-43C9-CB90-5335-0FFB922C3E1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342900" indent="-342900">
              <a:buFontTx/>
              <a:buChar char="-"/>
            </a:pPr>
            <a:r>
              <a:rPr lang="ru-RU" dirty="0"/>
              <a:t>Хотим обучать распределение на токены, но градиенты не текут…</a:t>
            </a:r>
          </a:p>
          <a:p>
            <a:pPr marL="342900" indent="-342900">
              <a:buFontTx/>
              <a:buChar char="-"/>
            </a:pPr>
            <a:r>
              <a:rPr lang="en-US" dirty="0"/>
              <a:t>Gumbel-</a:t>
            </a:r>
            <a:r>
              <a:rPr lang="en-US" dirty="0" err="1"/>
              <a:t>softmax</a:t>
            </a:r>
            <a:r>
              <a:rPr lang="ru-RU" dirty="0"/>
              <a:t> нам в помощь!</a:t>
            </a:r>
          </a:p>
          <a:p>
            <a:pPr marL="342900" indent="-342900">
              <a:buFontTx/>
              <a:buChar char="-"/>
            </a:pPr>
            <a:r>
              <a:rPr lang="en-US" dirty="0"/>
              <a:t>T </a:t>
            </a:r>
            <a:r>
              <a:rPr lang="ru-RU" dirty="0"/>
              <a:t>уменьшается, вырождение </a:t>
            </a:r>
            <a:r>
              <a:rPr lang="ru-RU" dirty="0" err="1"/>
              <a:t>распред</a:t>
            </a:r>
            <a:r>
              <a:rPr lang="ru-RU" dirty="0"/>
              <a:t>.</a:t>
            </a:r>
            <a:endParaRPr lang="en-US" dirty="0"/>
          </a:p>
          <a:p>
            <a:pPr marL="342900" indent="-342900">
              <a:buFontTx/>
              <a:buChar char="-"/>
            </a:pPr>
            <a:r>
              <a:rPr lang="en-US" dirty="0"/>
              <a:t>“London is the capital of GB”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C49807-6D7A-DA9F-8F61-DCDC09556D7F}"/>
              </a:ext>
            </a:extLst>
          </p:cNvPr>
          <p:cNvSpPr txBox="1"/>
          <p:nvPr/>
        </p:nvSpPr>
        <p:spPr>
          <a:xfrm>
            <a:off x="5432542" y="4405868"/>
            <a:ext cx="35151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dirty="0"/>
              <a:t>https://arxiv.org/abs/2104.13733</a:t>
            </a:r>
          </a:p>
        </p:txBody>
      </p:sp>
      <p:pic>
        <p:nvPicPr>
          <p:cNvPr id="3" name="Рисунок 2" descr="Изображение выглядит как текст, Шрифт, линия, белый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374A8F63-CA0A-7239-F588-AF123090CE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6738" y="3379337"/>
            <a:ext cx="3400900" cy="724001"/>
          </a:xfrm>
          <a:prstGeom prst="rect">
            <a:avLst/>
          </a:prstGeom>
        </p:spPr>
      </p:pic>
      <p:pic>
        <p:nvPicPr>
          <p:cNvPr id="7" name="Рисунок 6" descr="Изображение выглядит как текст, снимок экрана, диаграмма, линия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E5FB1445-3767-85F2-7558-E332C139AD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2129" y="1655402"/>
            <a:ext cx="3604672" cy="2167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1814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DCE690-BD42-F935-D4D6-7FA9EEFAE2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D10D98EF-B79B-A035-64B1-209D215CC4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06435"/>
            <a:ext cx="6824382" cy="527284"/>
          </a:xfrm>
        </p:spPr>
        <p:txBody>
          <a:bodyPr>
            <a:normAutofit fontScale="90000"/>
          </a:bodyPr>
          <a:lstStyle/>
          <a:p>
            <a:r>
              <a:rPr lang="en-IE" b="0" dirty="0"/>
              <a:t>Attacks on multimodal LLM</a:t>
            </a:r>
            <a:endParaRPr lang="ru-RU" sz="2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A0089E-7ABD-0107-CAE6-F0D441B2AA00}"/>
              </a:ext>
            </a:extLst>
          </p:cNvPr>
          <p:cNvSpPr txBox="1"/>
          <p:nvPr/>
        </p:nvSpPr>
        <p:spPr>
          <a:xfrm>
            <a:off x="8463997" y="4667749"/>
            <a:ext cx="3065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6</a:t>
            </a:r>
            <a:endParaRPr lang="en-IE" dirty="0"/>
          </a:p>
        </p:txBody>
      </p:sp>
      <p:sp>
        <p:nvSpPr>
          <p:cNvPr id="18" name="Объект 17">
            <a:extLst>
              <a:ext uri="{FF2B5EF4-FFF2-40B4-BE49-F238E27FC236}">
                <a16:creationId xmlns:a16="http://schemas.microsoft.com/office/drawing/2014/main" id="{E2B3360C-407D-00B6-1E5A-FC642E388E8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342900" indent="-342900">
              <a:buFontTx/>
              <a:buChar char="-"/>
            </a:pPr>
            <a:r>
              <a:rPr lang="ru-RU" dirty="0"/>
              <a:t>От изображения к </a:t>
            </a:r>
            <a:r>
              <a:rPr lang="ru-RU" dirty="0" err="1"/>
              <a:t>лоссу</a:t>
            </a:r>
            <a:r>
              <a:rPr lang="ru-RU" dirty="0"/>
              <a:t> градиенты протекают </a:t>
            </a:r>
            <a:r>
              <a:rPr lang="ru-RU" dirty="0" err="1"/>
              <a:t>безпрепятственно</a:t>
            </a:r>
            <a:endParaRPr lang="ru-RU" dirty="0"/>
          </a:p>
          <a:p>
            <a:pPr marL="342900" indent="-342900">
              <a:buFontTx/>
              <a:buChar char="-"/>
            </a:pPr>
            <a:r>
              <a:rPr lang="ru-RU" dirty="0"/>
              <a:t>Борьба с ошибкой квантизации</a:t>
            </a:r>
            <a:r>
              <a:rPr lang="en-US" dirty="0"/>
              <a:t>: </a:t>
            </a:r>
            <a:r>
              <a:rPr lang="ru-RU" dirty="0"/>
              <a:t>шум и </a:t>
            </a:r>
            <a:r>
              <a:rPr lang="ru-RU" dirty="0" err="1"/>
              <a:t>клиппинг</a:t>
            </a:r>
            <a:r>
              <a:rPr lang="ru-RU" dirty="0"/>
              <a:t>.</a:t>
            </a:r>
          </a:p>
          <a:p>
            <a:pPr marL="342900" indent="-342900">
              <a:buFontTx/>
              <a:buChar char="-"/>
            </a:pPr>
            <a:r>
              <a:rPr lang="ru-RU" dirty="0"/>
              <a:t>Генерализации </a:t>
            </a:r>
            <a:r>
              <a:rPr lang="ru-RU" dirty="0" err="1"/>
              <a:t>промпта</a:t>
            </a:r>
            <a:r>
              <a:rPr lang="ru-RU" dirty="0"/>
              <a:t>, ответа, </a:t>
            </a:r>
            <a:r>
              <a:rPr lang="ru-RU" dirty="0" err="1"/>
              <a:t>межмодальная</a:t>
            </a:r>
            <a:endParaRPr lang="ru-RU" dirty="0"/>
          </a:p>
          <a:p>
            <a:pPr marL="342900" indent="-342900">
              <a:buFontTx/>
              <a:buChar char="-"/>
            </a:pP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27E4C8-30ED-8346-4985-FB2FA1EC5188}"/>
              </a:ext>
            </a:extLst>
          </p:cNvPr>
          <p:cNvSpPr txBox="1"/>
          <p:nvPr/>
        </p:nvSpPr>
        <p:spPr>
          <a:xfrm>
            <a:off x="5432542" y="4405868"/>
            <a:ext cx="35151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dirty="0"/>
              <a:t>https://arxiv.org/pdf/2502.07987v2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A04FBF6A-321D-32C5-2388-3203544975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907" y="2571750"/>
            <a:ext cx="5471398" cy="1845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0DF325-792D-1D69-454E-378613653C01}"/>
              </a:ext>
            </a:extLst>
          </p:cNvPr>
          <p:cNvSpPr txBox="1"/>
          <p:nvPr/>
        </p:nvSpPr>
        <p:spPr>
          <a:xfrm>
            <a:off x="2210188" y="4422456"/>
            <a:ext cx="500538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1200" dirty="0"/>
              <a:t>https://llava-vl.github.io/</a:t>
            </a:r>
          </a:p>
        </p:txBody>
      </p:sp>
    </p:spTree>
    <p:extLst>
      <p:ext uri="{BB962C8B-B14F-4D97-AF65-F5344CB8AC3E}">
        <p14:creationId xmlns:p14="http://schemas.microsoft.com/office/powerpoint/2010/main" val="19360834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D53441-2718-0C0D-3818-C4D55BB7C8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ED49740B-EF63-F178-8455-A79380B245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/>
          <a:p>
            <a:r>
              <a:rPr lang="en-US" sz="2600" dirty="0"/>
              <a:t>Future investigation</a:t>
            </a:r>
            <a:endParaRPr lang="ru-RU" sz="2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A2D2FC0-2887-244F-DAC7-D3E191F52F73}"/>
              </a:ext>
            </a:extLst>
          </p:cNvPr>
          <p:cNvSpPr txBox="1"/>
          <p:nvPr/>
        </p:nvSpPr>
        <p:spPr>
          <a:xfrm>
            <a:off x="8463997" y="4667749"/>
            <a:ext cx="3065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7</a:t>
            </a:r>
            <a:endParaRPr lang="en-IE" dirty="0"/>
          </a:p>
        </p:txBody>
      </p:sp>
      <p:sp>
        <p:nvSpPr>
          <p:cNvPr id="18" name="Объект 17">
            <a:extLst>
              <a:ext uri="{FF2B5EF4-FFF2-40B4-BE49-F238E27FC236}">
                <a16:creationId xmlns:a16="http://schemas.microsoft.com/office/drawing/2014/main" id="{47B0F67D-62B8-FA4B-11B2-4FDB7901123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342900" indent="-342900">
              <a:buFontTx/>
              <a:buChar char="-"/>
            </a:pPr>
            <a:r>
              <a:rPr lang="en-US" dirty="0"/>
              <a:t>Multimodal LLM: </a:t>
            </a:r>
            <a:r>
              <a:rPr lang="ru-RU" dirty="0"/>
              <a:t>ломаем через картинку</a:t>
            </a:r>
            <a:endParaRPr lang="en-US" dirty="0"/>
          </a:p>
          <a:p>
            <a:pPr marL="342900" indent="-342900">
              <a:buFontTx/>
              <a:buChar char="-"/>
            </a:pPr>
            <a:r>
              <a:rPr lang="ru-RU" dirty="0"/>
              <a:t>Исследовать механизмы, которые происходят в</a:t>
            </a:r>
            <a:r>
              <a:rPr lang="en-US" dirty="0"/>
              <a:t> LLM</a:t>
            </a:r>
            <a:r>
              <a:rPr lang="ru-RU" dirty="0"/>
              <a:t> при взломе</a:t>
            </a:r>
            <a:r>
              <a:rPr lang="en-US" dirty="0"/>
              <a:t> (*)</a:t>
            </a:r>
            <a:endParaRPr lang="ru-RU" dirty="0"/>
          </a:p>
          <a:p>
            <a:pPr marL="342900" indent="-342900">
              <a:buFontTx/>
              <a:buChar char="-"/>
            </a:pPr>
            <a:r>
              <a:rPr lang="ru-RU" dirty="0"/>
              <a:t>Заставлять модель генерировать выход неуверенный текст</a:t>
            </a:r>
          </a:p>
          <a:p>
            <a:pPr marL="342900" indent="-342900">
              <a:buFontTx/>
              <a:buChar char="-"/>
            </a:pPr>
            <a:r>
              <a:rPr lang="en-IE" dirty="0"/>
              <a:t>Adversarial training</a:t>
            </a:r>
            <a:r>
              <a:rPr lang="ru-RU" dirty="0"/>
              <a:t> и </a:t>
            </a:r>
            <a:r>
              <a:rPr lang="en-IE" dirty="0"/>
              <a:t>quantitative analysis</a:t>
            </a:r>
            <a:endParaRPr lang="ru-RU" dirty="0"/>
          </a:p>
          <a:p>
            <a:pPr marL="342900" indent="-342900">
              <a:buFontTx/>
              <a:buChar char="-"/>
            </a:pP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B4A19E-02C0-B890-2E0A-17559E1FD47C}"/>
              </a:ext>
            </a:extLst>
          </p:cNvPr>
          <p:cNvSpPr txBox="1"/>
          <p:nvPr/>
        </p:nvSpPr>
        <p:spPr>
          <a:xfrm>
            <a:off x="1636105" y="3851870"/>
            <a:ext cx="618177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(*) </a:t>
            </a:r>
            <a:r>
              <a:rPr lang="en-IE" dirty="0">
                <a:hlinkClick r:id="rId2"/>
              </a:rPr>
              <a:t>https://github.com/TransformerLensOrg/TransformerLens</a:t>
            </a:r>
            <a:endParaRPr lang="ru-RU" dirty="0"/>
          </a:p>
          <a:p>
            <a:r>
              <a:rPr lang="en-IE" dirty="0">
                <a:hlinkClick r:id="rId3"/>
              </a:rPr>
              <a:t>https://kolodezev.ru/interpretable_llm.html</a:t>
            </a:r>
            <a:endParaRPr lang="ru-RU" dirty="0"/>
          </a:p>
          <a:p>
            <a:r>
              <a:rPr lang="en-IE" dirty="0"/>
              <a:t>https://arena-chapter1-transformer-interp.streamlit.app</a:t>
            </a:r>
          </a:p>
        </p:txBody>
      </p:sp>
    </p:spTree>
    <p:extLst>
      <p:ext uri="{BB962C8B-B14F-4D97-AF65-F5344CB8AC3E}">
        <p14:creationId xmlns:p14="http://schemas.microsoft.com/office/powerpoint/2010/main" val="21285598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01813"/>
            <a:ext cx="8229600" cy="620712"/>
          </a:xfrm>
        </p:spPr>
        <p:txBody>
          <a:bodyPr>
            <a:noAutofit/>
          </a:bodyPr>
          <a:lstStyle/>
          <a:p>
            <a:pPr algn="ctr"/>
            <a:r>
              <a:rPr lang="ru-RU" sz="4400" dirty="0"/>
              <a:t>Спасибо</a:t>
            </a:r>
            <a:br>
              <a:rPr lang="ru-RU" sz="4400" dirty="0"/>
            </a:br>
            <a:r>
              <a:rPr lang="ru-RU" sz="4400" dirty="0"/>
              <a:t>за внимание!</a:t>
            </a:r>
            <a:endParaRPr lang="en-US" sz="4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445834-34CB-F6E2-51BC-F26A92C144A1}"/>
              </a:ext>
            </a:extLst>
          </p:cNvPr>
          <p:cNvSpPr txBox="1"/>
          <p:nvPr/>
        </p:nvSpPr>
        <p:spPr>
          <a:xfrm>
            <a:off x="6794458" y="4468762"/>
            <a:ext cx="20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Golos Text" panose="020B0503020202020204" pitchFamily="34" charset="-52"/>
                <a:cs typeface="Golos Text" panose="020B0503020202020204" pitchFamily="34" charset="-52"/>
              </a:rPr>
              <a:t>zaxar0.0.0@mail.ru</a:t>
            </a:r>
            <a:endParaRPr lang="ru-RU" dirty="0">
              <a:solidFill>
                <a:schemeClr val="bg1"/>
              </a:solidFill>
              <a:latin typeface="Golos Text" panose="020B0503020202020204" pitchFamily="34" charset="-52"/>
              <a:cs typeface="Golos Text" panose="020B0503020202020204" pitchFamily="34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1864942597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1">
  <a:themeElements>
    <a:clrScheme name="Другая 1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EC0B43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Тема1" id="{4DAE9245-FD5C-48A3-9F61-0C8FFBFAE07A}" vid="{20E0B42B-372D-46F0-B56F-89DFAD950D3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5403</TotalTime>
  <Words>348</Words>
  <Application>Microsoft Office PowerPoint</Application>
  <PresentationFormat>Экран (16:9)</PresentationFormat>
  <Paragraphs>54</Paragraphs>
  <Slides>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4" baseType="lpstr">
      <vt:lpstr>ALS Gorizont Bold Expanded</vt:lpstr>
      <vt:lpstr>Arial</vt:lpstr>
      <vt:lpstr>Calibri</vt:lpstr>
      <vt:lpstr>Golos Text</vt:lpstr>
      <vt:lpstr>Golos Text DemiBold</vt:lpstr>
      <vt:lpstr>Тема1</vt:lpstr>
      <vt:lpstr>Adversarial attacks on LLMs</vt:lpstr>
      <vt:lpstr>AI safety</vt:lpstr>
      <vt:lpstr>Adversarial attack: Aim</vt:lpstr>
      <vt:lpstr>Prompt-tuning attack</vt:lpstr>
      <vt:lpstr>Gradient-based Distributional Attack</vt:lpstr>
      <vt:lpstr>Attacks on multimodal LLM</vt:lpstr>
      <vt:lpstr>Future investigation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</dc:creator>
  <cp:lastModifiedBy>Захар Мрыхин</cp:lastModifiedBy>
  <cp:revision>105</cp:revision>
  <dcterms:created xsi:type="dcterms:W3CDTF">2014-06-27T12:30:22Z</dcterms:created>
  <dcterms:modified xsi:type="dcterms:W3CDTF">2025-06-19T18:52:03Z</dcterms:modified>
</cp:coreProperties>
</file>